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12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13.xml" ContentType="application/vnd.openxmlformats-officedocument.presentationml.tags+xml"/>
  <Override PartName="/ppt/tags/tag9.xml" ContentType="application/vnd.openxmlformats-officedocument.presentationml.tags+xml"/>
  <Override PartName="/ppt/tags/tag15.xml" ContentType="application/vnd.openxmlformats-officedocument.presentationml.tags+xml"/>
  <Override PartName="/ppt/tags/tag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0" r:id="rId1"/>
  </p:sldMasterIdLst>
  <p:notesMasterIdLst>
    <p:notesMasterId r:id="rId10"/>
  </p:notesMasterIdLst>
  <p:handoutMasterIdLst>
    <p:handoutMasterId r:id="rId11"/>
  </p:handoutMasterIdLst>
  <p:sldIdLst>
    <p:sldId id="539" r:id="rId2"/>
    <p:sldId id="579" r:id="rId3"/>
    <p:sldId id="574" r:id="rId4"/>
    <p:sldId id="565" r:id="rId5"/>
    <p:sldId id="566" r:id="rId6"/>
    <p:sldId id="570" r:id="rId7"/>
    <p:sldId id="578" r:id="rId8"/>
    <p:sldId id="564" r:id="rId9"/>
  </p:sldIdLst>
  <p:sldSz cx="9144000" cy="6858000" type="screen4x3"/>
  <p:notesSz cx="7315200" cy="96012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516F"/>
    <a:srgbClr val="002060"/>
    <a:srgbClr val="C1E0FF"/>
    <a:srgbClr val="0056AC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3" autoAdjust="0"/>
    <p:restoredTop sz="95933" autoAdjust="0"/>
  </p:normalViewPr>
  <p:slideViewPr>
    <p:cSldViewPr snapToGrid="0">
      <p:cViewPr varScale="1">
        <p:scale>
          <a:sx n="50" d="100"/>
          <a:sy n="50" d="100"/>
        </p:scale>
        <p:origin x="634" y="29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804" y="13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BC982F-AA4E-4E17-9BE3-FCD2E928B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00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8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Drug Recognition Expert 7-Day School</a:t>
            </a:r>
          </a:p>
          <a:p>
            <a:pPr algn="ctr">
              <a:defRPr/>
            </a:pPr>
            <a:r>
              <a:rPr lang="en-US" dirty="0"/>
              <a:t>Introduction and Overview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Session 1</a:t>
            </a:r>
          </a:p>
          <a:p>
            <a:pPr>
              <a:defRPr/>
            </a:pPr>
            <a:r>
              <a:rPr lang="en-US" dirty="0"/>
              <a:t>Page </a:t>
            </a:r>
            <a:fld id="{5A44A6A0-AF83-4D8A-9E0F-871DE4311F47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40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0" y="9160489"/>
            <a:ext cx="1755648" cy="377752"/>
          </a:xfrm>
          <a:prstGeom prst="rect">
            <a:avLst/>
          </a:prstGeom>
        </p:spPr>
        <p:txBody>
          <a:bodyPr vert="horz" lIns="95747" tIns="47873" rIns="95747" bIns="47873" rtlCol="0" anchor="t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Revised:</a:t>
            </a:r>
          </a:p>
          <a:p>
            <a:pPr algn="l"/>
            <a:r>
              <a:rPr lang="en-US" dirty="0"/>
              <a:t>02/2018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6116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582613" y="4560890"/>
            <a:ext cx="618490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>
              <a:latin typeface="+mn-lt"/>
            </a:endParaRPr>
          </a:p>
          <a:p>
            <a:endParaRPr lang="en-US" altLang="en-US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1</a:t>
            </a:fld>
            <a:r>
              <a:rPr lang="en-US"/>
              <a:t> of 24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2</a:t>
            </a:fld>
            <a:r>
              <a:rPr lang="en-US"/>
              <a:t> of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8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xfrm>
            <a:off x="450936" y="3116454"/>
            <a:ext cx="6474119" cy="6044034"/>
          </a:xfrm>
          <a:ln/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3</a:t>
            </a:fld>
            <a:r>
              <a:rPr lang="en-US"/>
              <a:t> of 24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425884" y="3116454"/>
            <a:ext cx="6499171" cy="6044034"/>
          </a:xfrm>
          <a:ln/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4</a:t>
            </a:fld>
            <a:r>
              <a:rPr lang="en-US"/>
              <a:t> of 24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xfrm>
            <a:off x="400832" y="3116454"/>
            <a:ext cx="652422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5</a:t>
            </a:fld>
            <a:r>
              <a:rPr lang="en-US"/>
              <a:t> of 24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425884" y="3116454"/>
            <a:ext cx="6499171" cy="6044034"/>
          </a:xfrm>
          <a:ln/>
        </p:spPr>
        <p:txBody>
          <a:bodyPr/>
          <a:lstStyle/>
          <a:p>
            <a:pPr marL="688975" marR="0" lvl="1" indent="-350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6</a:t>
            </a:fld>
            <a:r>
              <a:rPr lang="en-US"/>
              <a:t> of 24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7</a:t>
            </a:fld>
            <a:r>
              <a:rPr lang="en-US"/>
              <a:t> of 24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Notes Placeholder 3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Curriculum Vitae Preparation and Maintenance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23</a:t>
            </a:r>
          </a:p>
          <a:p>
            <a:pPr>
              <a:defRPr/>
            </a:pPr>
            <a:r>
              <a:rPr lang="en-US"/>
              <a:t>Page </a:t>
            </a:r>
            <a:fld id="{8C9BB1CD-56EC-4B85-92C0-1E08C772BF76}" type="slidenum">
              <a:rPr lang="en-US" smtClean="0"/>
              <a:pPr>
                <a:defRPr/>
              </a:pPr>
              <a:t>8</a:t>
            </a:fld>
            <a:r>
              <a:rPr lang="en-US"/>
              <a:t> of 24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1" y="1862153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8636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23" y="5505018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" y="5729128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53" y="5913755"/>
            <a:ext cx="1658382" cy="39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AB4B-8C3C-40B1-B2E1-8B326641C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9432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86215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17" y="5416873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21" y="5640983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47" y="5825610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75336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434" y="2062570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0794" y="4056826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665" y="9210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13" y="5292076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17" y="5516186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43" y="5700813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770128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1-</a:t>
            </a:r>
            <a:fld id="{1A9123A3-0271-4B8A-88D5-27E5ED042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5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1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5C12D4F4-8E4C-42F9-932B-9E81ADC6F5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86215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967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8076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810000" cy="266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3810000" cy="266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63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03920" cy="4572000"/>
          </a:xfrm>
          <a:prstGeom prst="rect">
            <a:avLst/>
          </a:prstGeom>
        </p:spPr>
        <p:txBody>
          <a:bodyPr/>
          <a:lstStyle>
            <a:lvl1pPr marL="290513" indent="-290513">
              <a:defRPr sz="2600" b="0"/>
            </a:lvl1pPr>
            <a:lvl2pPr>
              <a:defRPr sz="2400" b="0"/>
            </a:lvl2pPr>
            <a:lvl3pPr>
              <a:defRPr sz="2200" b="0"/>
            </a:lvl3pPr>
            <a:lvl4pPr>
              <a:defRPr b="0"/>
            </a:lvl4pPr>
            <a:lvl5pPr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16-</a:t>
            </a:r>
            <a:fld id="{48490D8A-E447-4798-A1E7-B7F7E94DB0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22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82296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83782"/>
            <a:ext cx="1708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3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293CF-47CF-4360-A4CF-A4A8D772425E}"/>
              </a:ext>
            </a:extLst>
          </p:cNvPr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B5515-6603-4FF6-880A-DBCE1D8D5483}"/>
              </a:ext>
            </a:extLst>
          </p:cNvPr>
          <p:cNvSpPr txBox="1"/>
          <p:nvPr/>
        </p:nvSpPr>
        <p:spPr>
          <a:xfrm>
            <a:off x="72990" y="28991"/>
            <a:ext cx="8499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Session 23: Curriculum Vitae Preparation and Maintenance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65B67-E349-4B33-8920-891BD60CF5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025A2-6565-48F6-AC3E-BA7323E4550E}"/>
              </a:ext>
            </a:extLst>
          </p:cNvPr>
          <p:cNvSpPr txBox="1"/>
          <p:nvPr userDrawn="1"/>
        </p:nvSpPr>
        <p:spPr>
          <a:xfrm>
            <a:off x="0" y="6515325"/>
            <a:ext cx="170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DRE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53274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7" r:id="rId6"/>
    <p:sldLayoutId id="2147484358" r:id="rId7"/>
    <p:sldLayoutId id="2147484360" r:id="rId8"/>
    <p:sldLayoutId id="2147484361" r:id="rId9"/>
  </p:sldLayoutIdLst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–"/>
        <a:defRPr sz="2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Wingdings 2" panose="05020102010507070707" pitchFamily="18" charset="2"/>
        <a:buChar char="P"/>
        <a:defRPr sz="2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hyperlink" Target="http://www.picpedia.org/highway-signs/c/curriculum-vitae.html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25531" y="1971609"/>
            <a:ext cx="3556000" cy="854075"/>
          </a:xfrm>
        </p:spPr>
        <p:txBody>
          <a:bodyPr>
            <a:normAutofit/>
          </a:bodyPr>
          <a:lstStyle/>
          <a:p>
            <a:pPr algn="r"/>
            <a:r>
              <a:rPr lang="en-US" altLang="en-US" sz="3600" dirty="0"/>
              <a:t>Session 23 </a:t>
            </a: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295453" y="2825684"/>
            <a:ext cx="388607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+mn-cs"/>
              </a:rPr>
              <a:t>Curriculum Vitae </a:t>
            </a:r>
          </a:p>
          <a:p>
            <a:pPr algn="r"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+mn-cs"/>
              </a:rPr>
              <a:t>Preparation and Maintenance</a:t>
            </a:r>
          </a:p>
        </p:txBody>
      </p:sp>
      <p:pic>
        <p:nvPicPr>
          <p:cNvPr id="5" name="Picture 5" descr="RESU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0253" y="1605339"/>
            <a:ext cx="3595687" cy="319881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87955E6-5FB6-4FC0-849C-EA3D216902FF}"/>
              </a:ext>
            </a:extLst>
          </p:cNvPr>
          <p:cNvGrpSpPr/>
          <p:nvPr/>
        </p:nvGrpSpPr>
        <p:grpSpPr>
          <a:xfrm>
            <a:off x="2461085" y="5380755"/>
            <a:ext cx="4221830" cy="1066909"/>
            <a:chOff x="4826437" y="5380755"/>
            <a:chExt cx="4221830" cy="1066909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255D559-7847-4AA7-9EC2-FF77C2BE1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212" y="5380755"/>
              <a:ext cx="1109027" cy="106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34C2A8-1A9A-4B82-914C-ECD17C2E0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624" y="5534582"/>
              <a:ext cx="1136643" cy="75925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7CE11A1-C7C9-4592-9CD7-BF75B36E4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6437" y="5685609"/>
              <a:ext cx="1143390" cy="4572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Learning</a:t>
            </a:r>
            <a:r>
              <a:rPr lang="en-US" altLang="en-US" dirty="0"/>
              <a:t>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3088" lvl="1" indent="-373063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Describe and discuss purpose of a curriculum vitae</a:t>
            </a:r>
          </a:p>
          <a:p>
            <a:pPr marL="573088" lvl="1" indent="-373063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Identify elements of a curriculum vitae  </a:t>
            </a:r>
          </a:p>
          <a:p>
            <a:pPr marL="573088" lvl="1" indent="-373063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Prepare basic curriculum vitae </a:t>
            </a:r>
          </a:p>
          <a:p>
            <a:pPr marL="573088" lvl="1" indent="-373063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Update and maintain curriculum vitae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23-</a:t>
            </a:r>
            <a:fld id="{1845859E-DEFE-4458-A203-F889AC600C60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3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Preparation</a:t>
            </a:r>
            <a:r>
              <a:rPr lang="en-US" altLang="en-US" dirty="0">
                <a:ea typeface="Calibri" pitchFamily="34" charset="0"/>
                <a:cs typeface="Arial" charset="0"/>
              </a:rPr>
              <a:t> </a:t>
            </a:r>
            <a:r>
              <a:rPr lang="en-US" altLang="en-US" sz="3600" dirty="0"/>
              <a:t>for</a:t>
            </a:r>
            <a:r>
              <a:rPr lang="en-US" altLang="en-US" dirty="0">
                <a:ea typeface="Calibri" pitchFamily="34" charset="0"/>
                <a:cs typeface="Arial" charset="0"/>
              </a:rPr>
              <a:t> </a:t>
            </a:r>
            <a:r>
              <a:rPr lang="en-US" altLang="en-US" sz="3600" dirty="0"/>
              <a:t>Court Qualification </a:t>
            </a:r>
          </a:p>
        </p:txBody>
      </p:sp>
      <p:pic>
        <p:nvPicPr>
          <p:cNvPr id="1126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8688" y="1761699"/>
            <a:ext cx="6406624" cy="425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/>
              <a:t>23-</a:t>
            </a:r>
            <a:fld id="{1845859E-DEFE-4458-A203-F889AC600C60}" type="slidenum">
              <a:rPr lang="en-US" sz="1400" b="0" smtClean="0"/>
              <a:pPr>
                <a:defRPr/>
              </a:pPr>
              <a:t>3</a:t>
            </a:fld>
            <a:endParaRPr lang="en-US" sz="1400" b="0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492368" y="533400"/>
            <a:ext cx="8212017" cy="7620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Lay Witness </a:t>
            </a:r>
          </a:p>
        </p:txBody>
      </p:sp>
      <p:pic>
        <p:nvPicPr>
          <p:cNvPr id="5" name="Picture 5" descr="officer testifying"/>
          <p:cNvPicPr>
            <a:picLocks noChangeAspect="1" noChangeArrowheads="1"/>
          </p:cNvPicPr>
          <p:nvPr/>
        </p:nvPicPr>
        <p:blipFill rotWithShape="1">
          <a:blip r:embed="rId4"/>
          <a:srcRect b="14474"/>
          <a:stretch/>
        </p:blipFill>
        <p:spPr bwMode="auto">
          <a:xfrm>
            <a:off x="1147850" y="1671638"/>
            <a:ext cx="6848299" cy="43942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/>
              <a:t>23-</a:t>
            </a:r>
            <a:fld id="{1845859E-DEFE-4458-A203-F889AC600C60}" type="slidenum">
              <a:rPr lang="en-US" sz="1400" b="0" smtClean="0"/>
              <a:pPr>
                <a:defRPr/>
              </a:pPr>
              <a:t>4</a:t>
            </a:fld>
            <a:endParaRPr lang="en-US" sz="1400" b="0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6838" y="1510606"/>
            <a:ext cx="7170322" cy="47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EC6873-30AC-41DD-8334-E3264AD4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Expert Witness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/>
              <a:t>23-</a:t>
            </a:r>
            <a:fld id="{1845859E-DEFE-4458-A203-F889AC600C60}" type="slidenum">
              <a:rPr lang="en-US" sz="1400" b="0" smtClean="0"/>
              <a:pPr>
                <a:defRPr/>
              </a:pPr>
              <a:t>5</a:t>
            </a:fld>
            <a:endParaRPr lang="en-US" sz="1400" b="0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Curriculum Vitae Content 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554480"/>
            <a:ext cx="4310185" cy="4572000"/>
          </a:xfrm>
        </p:spPr>
        <p:txBody>
          <a:bodyPr/>
          <a:lstStyle/>
          <a:p>
            <a:pPr marL="515938" lvl="1" indent="-31591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Formal Education</a:t>
            </a:r>
          </a:p>
          <a:p>
            <a:pPr marL="515938" lvl="1" indent="-31591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Formal Training</a:t>
            </a:r>
          </a:p>
          <a:p>
            <a:pPr marL="515938" lvl="1" indent="-31591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Experience</a:t>
            </a:r>
          </a:p>
          <a:p>
            <a:pPr marL="515938" lvl="1" indent="-31591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Prior Testimony</a:t>
            </a:r>
          </a:p>
          <a:p>
            <a:pPr marL="515938" lvl="1" indent="-31591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Outside Reading Studies</a:t>
            </a:r>
          </a:p>
          <a:p>
            <a:pPr marL="515938" lvl="1" indent="-31591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Training or Research Conducted</a:t>
            </a:r>
          </a:p>
          <a:p>
            <a:pPr marL="515938" lvl="1" indent="-31591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Published Works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23-</a:t>
            </a:r>
            <a:fld id="{1845859E-DEFE-4458-A203-F889AC600C6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7447C101-5DEF-4C65-8BA3-9CEA17146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69206" y="2741295"/>
            <a:ext cx="3848148" cy="2562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304800" y="580751"/>
            <a:ext cx="8534400" cy="1128782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Curriculum Vitae Preparation and Maintenance</a:t>
            </a:r>
          </a:p>
        </p:txBody>
      </p:sp>
      <p:pic>
        <p:nvPicPr>
          <p:cNvPr id="20485" name="Picture 4" descr="curriculum-vitae-0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48" y="2154695"/>
            <a:ext cx="6388704" cy="38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/>
              <a:t>23-</a:t>
            </a:r>
            <a:fld id="{1845859E-DEFE-4458-A203-F889AC600C60}" type="slidenum">
              <a:rPr lang="en-US" sz="1400" b="0" smtClean="0"/>
              <a:pPr>
                <a:defRPr/>
              </a:pPr>
              <a:t>7</a:t>
            </a:fld>
            <a:endParaRPr lang="en-US" sz="1400" b="0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en-US" sz="1400" b="0" dirty="0">
                <a:latin typeface="Arial Narrow" panose="020B0606020202030204" pitchFamily="34" charset="0"/>
              </a:rPr>
              <a:t>23-</a:t>
            </a:r>
            <a:fld id="{1845859E-DEFE-4458-A203-F889AC600C60}" type="slidenum">
              <a:rPr lang="en-US" sz="1400" b="0" smtClean="0">
                <a:latin typeface="Arial Narrow" panose="020B0606020202030204" pitchFamily="34" charset="0"/>
              </a:rPr>
              <a:pPr/>
              <a:t>8</a:t>
            </a:fld>
            <a:endParaRPr lang="en-US" sz="1400" b="0" dirty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rocky.wehling\Desktop\DEC Program\DRE\PPT\a-DRE_PPT_01 April 2021.pptx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0&quot;&gt;&lt;property id=&quot;20148&quot; value=&quot;5&quot;/&gt;&lt;property id=&quot;20300&quot; value=&quot;Slide 2 - &amp;quot;Drug Recognition Expert&amp;quot;&quot;/&gt;&lt;property id=&quot;20307&quot; value=&quot;537&quot;/&gt;&lt;/object&gt;&lt;object type=&quot;3&quot; unique_id=&quot;178552&quot;&gt;&lt;property id=&quot;20148&quot; value=&quot;5&quot;/&gt;&lt;property id=&quot;20300&quot; value=&quot;Slide 4 - &amp;quot;Housekeeping &amp;quot;&quot;/&gt;&lt;property id=&quot;20307&quot; value=&quot;571&quot;/&gt;&lt;/object&gt;&lt;object type=&quot;3&quot; unique_id=&quot;178555&quot;&gt;&lt;property id=&quot;20148&quot; value=&quot;5&quot;/&gt;&lt;property id=&quot;20300&quot; value=&quot;Slide 7 - &amp;quot;Course Goal&amp;quot;&quot;/&gt;&lt;property id=&quot;20307&quot; value=&quot;540&quot;/&gt;&lt;/object&gt;&lt;object type=&quot;3&quot; unique_id=&quot;178557&quot;&gt;&lt;property id=&quot;20148&quot; value=&quot;5&quot;/&gt;&lt;property id=&quot;20300&quot; value=&quot;Slide 10&quot;/&gt;&lt;property id=&quot;20307&quot; value=&quot;541&quot;/&gt;&lt;/object&gt;&lt;object type=&quot;3&quot; unique_id=&quot;178558&quot;&gt;&lt;property id=&quot;20148&quot; value=&quot;5&quot;/&gt;&lt;property id=&quot;20300&quot; value=&quot;Slide 11&quot;/&gt;&lt;property id=&quot;20307&quot; value=&quot;550&quot;/&gt;&lt;/object&gt;&lt;object type=&quot;3&quot; unique_id=&quot;178559&quot;&gt;&lt;property id=&quot;20148&quot; value=&quot;5&quot;/&gt;&lt;property id=&quot;20300&quot; value=&quot;Slide 13&quot;/&gt;&lt;property id=&quot;20307&quot; value=&quot;543&quot;/&gt;&lt;/object&gt;&lt;object type=&quot;3&quot; unique_id=&quot;178560&quot;&gt;&lt;property id=&quot;20148&quot; value=&quot;5&quot;/&gt;&lt;property id=&quot;20300&quot; value=&quot;Slide 12 - &amp;quot;Washington State (2006)&amp;quot;&quot;/&gt;&lt;property id=&quot;20307&quot; value=&quot;555&quot;/&gt;&lt;/object&gt;&lt;object type=&quot;3&quot; unique_id=&quot;178561&quot;&gt;&lt;property id=&quot;20148&quot; value=&quot;5&quot;/&gt;&lt;property id=&quot;20300&quot; value=&quot;Slide 14 - &amp;quot;Drugged-Driving Incidence&amp;quot;&quot;/&gt;&lt;property id=&quot;20307&quot; value=&quot;551&quot;/&gt;&lt;/object&gt;&lt;object type=&quot;3&quot; unique_id=&quot;178564&quot;&gt;&lt;property id=&quot;20148&quot; value=&quot;5&quot;/&gt;&lt;property id=&quot;20300&quot; value=&quot;Slide 16 - &amp;quot;Classroom Training Goals &amp;quot;&quot;/&gt;&lt;property id=&quot;20307&quot; value=&quot;567&quot;/&gt;&lt;/object&gt;&lt;object type=&quot;3&quot; unique_id=&quot;178566&quot;&gt;&lt;property id=&quot;20148&quot; value=&quot;5&quot;/&gt;&lt;property id=&quot;20300&quot; value=&quot;Slide 17 - &amp;quot;Classroom Training Objectives &amp;quot;&quot;/&gt;&lt;property id=&quot;20307&quot; value=&quot;552&quot;/&gt;&lt;/object&gt;&lt;object type=&quot;3&quot; unique_id=&quot;178567&quot;&gt;&lt;property id=&quot;20148&quot; value=&quot;5&quot;/&gt;&lt;property id=&quot;20300&quot; value=&quot;Slide 18 - &amp;quot;Classroom Training Objectives &amp;quot;&quot;/&gt;&lt;property id=&quot;20307&quot; value=&quot;556&quot;/&gt;&lt;/object&gt;&lt;object type=&quot;3&quot; unique_id=&quot;178569&quot;&gt;&lt;property id=&quot;20148&quot; value=&quot;5&quot;/&gt;&lt;property id=&quot;20300&quot; value=&quot;Slide 19 - &amp;quot;Course Content  &amp;quot;&quot;/&gt;&lt;property id=&quot;20307&quot; value=&quot;558&quot;/&gt;&lt;/object&gt;&lt;object type=&quot;3&quot; unique_id=&quot;178570&quot;&gt;&lt;property id=&quot;20148&quot; value=&quot;5&quot;/&gt;&lt;property id=&quot;20300&quot; value=&quot;Slide 20 - &amp;quot;Course Content&amp;quot;&quot;/&gt;&lt;property id=&quot;20307&quot; value=&quot;569&quot;/&gt;&lt;/object&gt;&lt;object type=&quot;3&quot; unique_id=&quot;178574&quot;&gt;&lt;property id=&quot;20148&quot; value=&quot;5&quot;/&gt;&lt;property id=&quot;20300&quot; value=&quot;Slide 22 - &amp;quot;Participant Manual &amp;quot;&quot;/&gt;&lt;property id=&quot;20307&quot; value=&quot;560&quot;/&gt;&lt;/object&gt;&lt;object type=&quot;3&quot; unique_id=&quot;178575&quot;&gt;&lt;property id=&quot;20148&quot; value=&quot;5&quot;/&gt;&lt;property id=&quot;20300&quot; value=&quot;Slide 23 - &amp;quot;Criteria for Passing &amp;quot;&quot;/&gt;&lt;property id=&quot;20307&quot; value=&quot;561&quot;/&gt;&lt;/object&gt;&lt;object type=&quot;3&quot; unique_id=&quot;178576&quot;&gt;&lt;property id=&quot;20148&quot; value=&quot;5&quot;/&gt;&lt;property id=&quot;20300&quot; value=&quot;Slide 24 - &amp;quot;Glossary of Terms &amp;quot;&quot;/&gt;&lt;property id=&quot;20307&quot; value=&quot;554&quot;/&gt;&lt;/object&gt;&lt;object type=&quot;3&quot; unique_id=&quot;178578&quot;&gt;&lt;property id=&quot;20148&quot; value=&quot;5&quot;/&gt;&lt;property id=&quot;20300&quot; value=&quot;Slide 25 - &amp;quot;QUESTIONS AND PRE-TEST&amp;quot;&quot;/&gt;&lt;property id=&quot;20307&quot; value=&quot;549&quot;/&gt;&lt;/object&gt;&lt;object type=&quot;3&quot; unique_id=&quot;178936&quot;&gt;&lt;property id=&quot;20148&quot; value=&quot;5&quot;/&gt;&lt;property id=&quot;20300&quot; value=&quot;Slide 1&quot;/&gt;&lt;property id=&quot;20307&quot; value=&quot;575&quot;/&gt;&lt;/object&gt;&lt;object type=&quot;3&quot; unique_id=&quot;178937&quot;&gt;&lt;property id=&quot;20148&quot; value=&quot;5&quot;/&gt;&lt;property id=&quot;20300&quot; value=&quot;Slide 3 - &amp;quot;Learning Objectives&amp;quot;&quot;/&gt;&lt;property id=&quot;20307&quot; value=&quot;584&quot;/&gt;&lt;/object&gt;&lt;object type=&quot;3&quot; unique_id=&quot;178938&quot;&gt;&lt;property id=&quot;20148&quot; value=&quot;5&quot;/&gt;&lt;property id=&quot;20300&quot; value=&quot;Slide 5 - &amp;quot;Participant Introductions &amp;quot;&quot;/&gt;&lt;property id=&quot;20307&quot; value=&quot;585&quot;/&gt;&lt;/object&gt;&lt;object type=&quot;3&quot; unique_id=&quot;178939&quot;&gt;&lt;property id=&quot;20148&quot; value=&quot;5&quot;/&gt;&lt;property id=&quot;20300&quot; value=&quot;Slide 6 - &amp;quot;Drug Recognition Expert (DRE) Certification Phases&amp;quot;&quot;/&gt;&lt;property id=&quot;20307&quot; value=&quot;576&quot;/&gt;&lt;/object&gt;&lt;object type=&quot;3&quot; unique_id=&quot;178940&quot;&gt;&lt;property id=&quot;20148&quot; value=&quot;5&quot;/&gt;&lt;property id=&quot;20300&quot; value=&quot;Slide 8&quot;/&gt;&lt;property id=&quot;20307&quot; value=&quot;583&quot;/&gt;&lt;/object&gt;&lt;object type=&quot;3&quot; unique_id=&quot;178941&quot;&gt;&lt;property id=&quot;20148&quot; value=&quot;5&quot;/&gt;&lt;property id=&quot;20300&quot; value=&quot;Slide 9 - &amp;quot;Incidence of  Drug-Impaired Driving&amp;quot;&quot;/&gt;&lt;property id=&quot;20307&quot; value=&quot;579&quot;/&gt;&lt;/object&gt;&lt;object type=&quot;3&quot; unique_id=&quot;178942&quot;&gt;&lt;property id=&quot;20148&quot; value=&quot;5&quot;/&gt;&lt;property id=&quot;20300&quot; value=&quot;Slide 15 - &amp;quot;DEC Program &amp;quot;&quot;/&gt;&lt;property id=&quot;20307&quot; value=&quot;580&quot;/&gt;&lt;/object&gt;&lt;object type=&quot;3&quot; unique_id=&quot;178943&quot;&gt;&lt;property id=&quot;20148&quot; value=&quot;5&quot;/&gt;&lt;property id=&quot;20300&quot; value=&quot;Slide 21 - &amp;quot;Course Activities &amp;quot;&quot;/&gt;&lt;property id=&quot;20307&quot; value=&quot;581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DESIGN_ID_3_DEFAULT DESIGN" val="RrY0lBzj"/>
  <p:tag name="SECTOMILLISECCONVERTED" val="1"/>
  <p:tag name="ARTICULATE_DESIGN_ID_DRE" val="9XyLxvjb"/>
  <p:tag name="ARTICULATE_SLIDE_COUNT" val="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RE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000000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DR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E" id="{8CC4B0B3-5163-4679-B833-3280A1D51F42}" vid="{201E2C93-1949-41FB-9CC4-DE76C7BC56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10871C87-92A6-4812-A52D-E2144E3EA31E}"/>
</file>

<file path=customXml/itemProps2.xml><?xml version="1.0" encoding="utf-8"?>
<ds:datastoreItem xmlns:ds="http://schemas.openxmlformats.org/officeDocument/2006/customXml" ds:itemID="{7B9D993E-3F92-4998-BC61-43ED893972FB}"/>
</file>

<file path=customXml/itemProps3.xml><?xml version="1.0" encoding="utf-8"?>
<ds:datastoreItem xmlns:ds="http://schemas.openxmlformats.org/officeDocument/2006/customXml" ds:itemID="{768DD197-7BE0-4BE0-A6F0-4F33FEE936FC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41834</TotalTime>
  <Words>217</Words>
  <Application>Microsoft Office PowerPoint</Application>
  <PresentationFormat>On-screen Show (4:3)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Courier New</vt:lpstr>
      <vt:lpstr>Trebuchet MS</vt:lpstr>
      <vt:lpstr>Wingdings 2</vt:lpstr>
      <vt:lpstr>DRE</vt:lpstr>
      <vt:lpstr>Session 23 </vt:lpstr>
      <vt:lpstr>Learning Objectives</vt:lpstr>
      <vt:lpstr>Preparation for Court Qualification </vt:lpstr>
      <vt:lpstr>Lay Witness </vt:lpstr>
      <vt:lpstr>Expert Witness</vt:lpstr>
      <vt:lpstr>Curriculum Vitae Content </vt:lpstr>
      <vt:lpstr>Curriculum Vitae Preparation and Maintenance</vt:lpstr>
      <vt:lpstr>Questions?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rocky.wehling@dot.gov</dc:creator>
  <cp:lastModifiedBy>Ziegler, Amy (TSI)</cp:lastModifiedBy>
  <cp:revision>981</cp:revision>
  <cp:lastPrinted>2013-11-20T14:46:01Z</cp:lastPrinted>
  <dcterms:created xsi:type="dcterms:W3CDTF">2005-12-09T17:41:03Z</dcterms:created>
  <dcterms:modified xsi:type="dcterms:W3CDTF">2022-09-21T16:50:09Z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EDD9F51A-9A8A-4D41-9E98-1210D29BB359</vt:lpwstr>
  </property>
  <property fmtid="{D5CDD505-2E9C-101B-9397-08002B2CF9AE}" pid="3" name="ArticulatePath">
    <vt:lpwstr>DRE_PPT_01 January 2020</vt:lpwstr>
  </property>
  <property fmtid="{D5CDD505-2E9C-101B-9397-08002B2CF9AE}" pid="4" name="ContentTypeId">
    <vt:lpwstr>0x010100A31DCCF0BBFCB640886DBD6AA5C4DF7C</vt:lpwstr>
  </property>
</Properties>
</file>